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0" r:id="rId3"/>
    <p:sldId id="257" r:id="rId4"/>
    <p:sldId id="282" r:id="rId5"/>
    <p:sldId id="283" r:id="rId6"/>
    <p:sldId id="284" r:id="rId7"/>
    <p:sldId id="285" r:id="rId8"/>
    <p:sldId id="299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0" r:id="rId23"/>
    <p:sldId id="301" r:id="rId24"/>
    <p:sldId id="302" r:id="rId25"/>
    <p:sldId id="30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38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39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40" r:id="rId54"/>
    <p:sldId id="341" r:id="rId55"/>
    <p:sldId id="343" r:id="rId56"/>
    <p:sldId id="331" r:id="rId57"/>
    <p:sldId id="332" r:id="rId58"/>
    <p:sldId id="333" r:id="rId59"/>
    <p:sldId id="342" r:id="rId60"/>
    <p:sldId id="334" r:id="rId61"/>
    <p:sldId id="344" r:id="rId62"/>
    <p:sldId id="345" r:id="rId63"/>
    <p:sldId id="346" r:id="rId64"/>
    <p:sldId id="363" r:id="rId65"/>
    <p:sldId id="335" r:id="rId66"/>
    <p:sldId id="336" r:id="rId67"/>
    <p:sldId id="364" r:id="rId68"/>
    <p:sldId id="337" r:id="rId69"/>
    <p:sldId id="304" r:id="rId70"/>
    <p:sldId id="365" r:id="rId71"/>
    <p:sldId id="305" r:id="rId72"/>
    <p:sldId id="347" r:id="rId73"/>
    <p:sldId id="366" r:id="rId74"/>
    <p:sldId id="348" r:id="rId75"/>
    <p:sldId id="367" r:id="rId76"/>
    <p:sldId id="349" r:id="rId77"/>
    <p:sldId id="350" r:id="rId78"/>
    <p:sldId id="368" r:id="rId79"/>
    <p:sldId id="351" r:id="rId80"/>
    <p:sldId id="352" r:id="rId81"/>
    <p:sldId id="353" r:id="rId82"/>
    <p:sldId id="369" r:id="rId83"/>
    <p:sldId id="370" r:id="rId84"/>
    <p:sldId id="371" r:id="rId85"/>
    <p:sldId id="374" r:id="rId86"/>
    <p:sldId id="375" r:id="rId87"/>
    <p:sldId id="372" r:id="rId88"/>
    <p:sldId id="376" r:id="rId89"/>
    <p:sldId id="373" r:id="rId90"/>
    <p:sldId id="356" r:id="rId91"/>
    <p:sldId id="357" r:id="rId92"/>
    <p:sldId id="377" r:id="rId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45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0" name="부제목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한쪽 모서리가 둥근 사각형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제목 개체 틀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396A319-6817-4EC4-AA60-09D28527056D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0C235BC6-8EED-48B3-ACB1-C96143DD59B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1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1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1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1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1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1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1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1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1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개발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3238" y="631867"/>
            <a:ext cx="8183562" cy="398454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61798" y="530225"/>
            <a:ext cx="5266441" cy="418782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03586" y="530225"/>
            <a:ext cx="5182866" cy="41878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95529" y="530225"/>
            <a:ext cx="5198979" cy="418782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6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53332" y="530225"/>
            <a:ext cx="5283374" cy="418782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6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59387" y="530225"/>
            <a:ext cx="5271264" cy="418782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3238" y="641473"/>
            <a:ext cx="8183562" cy="396532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03232" y="1793485"/>
            <a:ext cx="3383573" cy="1661304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18021" y="530225"/>
            <a:ext cx="6553996" cy="418782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79241" y="530225"/>
            <a:ext cx="6631556" cy="41878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 생성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64303" y="530225"/>
            <a:ext cx="2861432" cy="418782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7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17766" y="530225"/>
            <a:ext cx="2754506" cy="418782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텍스트 출력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1397" y="530225"/>
            <a:ext cx="7787244" cy="4187825"/>
          </a:xfrm>
        </p:spPr>
      </p:pic>
      <p:sp>
        <p:nvSpPr>
          <p:cNvPr id="7" name="TextBox 6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setContentView</a:t>
            </a:r>
            <a:r>
              <a:rPr lang="en-US" altLang="ko-KR" dirty="0" smtClean="0"/>
              <a:t>() : activity </a:t>
            </a:r>
            <a:r>
              <a:rPr lang="ko-KR" altLang="en-US" dirty="0" smtClean="0"/>
              <a:t>파일을 가져다가 객체화 시킴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7773" y="530225"/>
            <a:ext cx="7734491" cy="418782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5247" y="530225"/>
            <a:ext cx="6759543" cy="418782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23148" y="530225"/>
            <a:ext cx="5143741" cy="41878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3238" y="810660"/>
            <a:ext cx="8183562" cy="362695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12631" y="1763003"/>
            <a:ext cx="4564776" cy="1722269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3484" y="530225"/>
            <a:ext cx="2723069" cy="41878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1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620688"/>
            <a:ext cx="6664496" cy="4187825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4572" y="530225"/>
            <a:ext cx="6760893" cy="41878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6057" y="530225"/>
            <a:ext cx="3797924" cy="4187825"/>
          </a:xfrm>
        </p:spPr>
      </p:pic>
      <p:sp>
        <p:nvSpPr>
          <p:cNvPr id="7" name="TextBox 6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핸들러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(xml-&gt;java)</a:t>
            </a:r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3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487" y="530225"/>
            <a:ext cx="6751063" cy="41878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시작버튼이 눌렸어요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라고 뜨는 형식의 메시지를 </a:t>
            </a:r>
            <a:endParaRPr lang="en-US" altLang="ko-KR" dirty="0" smtClean="0"/>
          </a:p>
          <a:p>
            <a:r>
              <a:rPr lang="en-US" altLang="ko-KR" dirty="0" smtClean="0"/>
              <a:t>Toast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 descr="3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43615" y="530225"/>
            <a:ext cx="2302807" cy="4187825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버튼에 기능 추가하기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6193" y="530225"/>
            <a:ext cx="6697652" cy="4187825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6336" y="530225"/>
            <a:ext cx="5117365" cy="41878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86005" y="530225"/>
            <a:ext cx="3818028" cy="4187825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Intent : </a:t>
            </a:r>
            <a:r>
              <a:rPr lang="ko-KR" altLang="en-US" dirty="0" smtClean="0"/>
              <a:t>다른 서비스를 끌어오기 위한 객체</a:t>
            </a:r>
            <a:endParaRPr lang="ko-KR" altLang="en-US" dirty="0"/>
          </a:p>
        </p:txBody>
      </p:sp>
      <p:pic>
        <p:nvPicPr>
          <p:cNvPr id="4" name="내용 개체 틀 3" descr="4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6195" y="530225"/>
            <a:ext cx="6137648" cy="4187825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0918" y="530225"/>
            <a:ext cx="2248201" cy="418782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1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771" y="530225"/>
            <a:ext cx="6664496" cy="4187825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6791" y="530225"/>
            <a:ext cx="2236456" cy="418782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0918" y="530225"/>
            <a:ext cx="2248201" cy="418782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4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9409" y="530225"/>
            <a:ext cx="2231219" cy="4187825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page(activity)]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원래있는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MainActivity,activity_main.xml</a:t>
            </a:r>
            <a:r>
              <a:rPr lang="ko-KR" altLang="en-US" dirty="0" smtClean="0"/>
              <a:t>을 복사해 원본이 존재하는 폴더에 붙여넣기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가장쉬운</a:t>
            </a:r>
            <a:r>
              <a:rPr lang="ko-KR" altLang="en-US" dirty="0" smtClean="0"/>
              <a:t> 새로운 </a:t>
            </a:r>
            <a:r>
              <a:rPr lang="en-US" altLang="ko-KR" dirty="0" smtClean="0"/>
              <a:t>activity </a:t>
            </a:r>
            <a:r>
              <a:rPr lang="ko-KR" altLang="en-US" dirty="0" smtClean="0"/>
              <a:t>생성 방법</a:t>
            </a:r>
            <a:endParaRPr lang="ko-KR" altLang="en-US" dirty="0"/>
          </a:p>
        </p:txBody>
      </p:sp>
      <p:pic>
        <p:nvPicPr>
          <p:cNvPr id="4" name="내용 개체 틀 3" descr="5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15594" y="684679"/>
            <a:ext cx="3558849" cy="3878916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Layout</a:t>
            </a:r>
            <a:r>
              <a:rPr lang="ko-KR" altLang="en-US" dirty="0" smtClean="0"/>
              <a:t>의 종류를 색칠된 부분중 </a:t>
            </a:r>
            <a:r>
              <a:rPr lang="ko-KR" altLang="en-US" dirty="0" err="1" smtClean="0"/>
              <a:t>아래부분을</a:t>
            </a:r>
            <a:r>
              <a:rPr lang="ko-KR" altLang="en-US" dirty="0" smtClean="0"/>
              <a:t> 수정하면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의 종류가 바뀐다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아래가 수정되면 위쪽도 자동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5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8512" y="530225"/>
            <a:ext cx="5353013" cy="4187825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3238" y="788953"/>
            <a:ext cx="8183562" cy="367036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1882" y="530225"/>
            <a:ext cx="5826273" cy="4187825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8879" y="530225"/>
            <a:ext cx="6812279" cy="4187825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4561" y="530225"/>
            <a:ext cx="6480915" cy="418782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1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0827" y="530225"/>
            <a:ext cx="6668384" cy="418782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4506" y="530225"/>
            <a:ext cx="2241026" cy="41878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3192" y="530225"/>
            <a:ext cx="2243653" cy="4187825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5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0373" y="530225"/>
            <a:ext cx="2249291" cy="4187825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다른 종류의 프로젝트 생성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알아서 하세요</a:t>
            </a:r>
            <a:r>
              <a:rPr lang="en-US" altLang="ko-KR" dirty="0" smtClean="0"/>
              <a:t>……. </a:t>
            </a:r>
            <a:r>
              <a:rPr lang="ko-KR" altLang="en-US" dirty="0" smtClean="0"/>
              <a:t>쉽습니다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1828800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624288"/>
          </a:xfrm>
        </p:spPr>
        <p:txBody>
          <a:bodyPr/>
          <a:lstStyle/>
          <a:p>
            <a:pPr algn="l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버전별</a:t>
            </a:r>
            <a:r>
              <a:rPr lang="ko-KR" altLang="en-US" dirty="0" smtClean="0"/>
              <a:t>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책 </a:t>
            </a:r>
            <a:r>
              <a:rPr lang="en-US" altLang="ko-KR" dirty="0" smtClean="0"/>
              <a:t>81~86)</a:t>
            </a:r>
          </a:p>
          <a:p>
            <a:pPr algn="l"/>
            <a:endParaRPr lang="en-US" altLang="ko-KR" dirty="0" smtClean="0"/>
          </a:p>
          <a:p>
            <a:pPr algn="l"/>
            <a:r>
              <a:rPr lang="ko-KR" altLang="en-US" dirty="0" err="1" smtClean="0"/>
              <a:t>안드로이드</a:t>
            </a:r>
            <a:r>
              <a:rPr lang="ko-KR" altLang="en-US" dirty="0" smtClean="0"/>
              <a:t> 코딩 과정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1)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 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2)</a:t>
            </a:r>
            <a:r>
              <a:rPr lang="ko-KR" altLang="en-US" dirty="0" smtClean="0"/>
              <a:t>자바에서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)</a:t>
            </a:r>
          </a:p>
          <a:p>
            <a:pPr algn="l"/>
            <a:r>
              <a:rPr lang="en-US" altLang="ko-KR" dirty="0" smtClean="0"/>
              <a:t>3)</a:t>
            </a:r>
            <a:r>
              <a:rPr lang="ko-KR" altLang="en-US" dirty="0" smtClean="0"/>
              <a:t>바이트코드 변환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페키징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4)ART </a:t>
            </a:r>
            <a:r>
              <a:rPr lang="ko-KR" altLang="en-US" dirty="0" smtClean="0"/>
              <a:t>런타임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이름은 전세계에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개만있어야한다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보통 도메인 이름을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페키지</a:t>
            </a:r>
            <a:r>
              <a:rPr lang="ko-KR" altLang="en-US" dirty="0" smtClean="0"/>
              <a:t> 이름으로 사용한다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4" name="내용 개체 틀 3" descr="1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771" y="530225"/>
            <a:ext cx="6664496" cy="4187825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Minimum </a:t>
            </a:r>
            <a:r>
              <a:rPr lang="en-US" altLang="ko-KR" dirty="0" err="1" smtClean="0"/>
              <a:t>Sdk</a:t>
            </a:r>
            <a:r>
              <a:rPr lang="ko-KR" altLang="en-US" dirty="0" smtClean="0"/>
              <a:t>는 지금 생성한 프로젝트가 구동하는 최저 버전을 의미한다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낮은 버전을 최저점으로 놓는다고 모든 버전에서 구동하지 않는다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버전이 </a:t>
            </a:r>
            <a:r>
              <a:rPr lang="ko-KR" altLang="en-US" dirty="0" err="1" smtClean="0"/>
              <a:t>낮을경우</a:t>
            </a:r>
            <a:r>
              <a:rPr lang="ko-KR" altLang="en-US" dirty="0" smtClean="0"/>
              <a:t> 최신에서 돌아가지 않는 경우도 발생한다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1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2771" y="530225"/>
            <a:ext cx="6664496" cy="4187825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67544" y="476672"/>
            <a:ext cx="8183880" cy="4968552"/>
          </a:xfrm>
        </p:spPr>
        <p:txBody>
          <a:bodyPr/>
          <a:lstStyle/>
          <a:p>
            <a:r>
              <a:rPr lang="en-US" altLang="ko-KR" dirty="0" err="1" smtClean="0"/>
              <a:t>Ctrl+tab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열엇던</a:t>
            </a:r>
            <a:r>
              <a:rPr lang="ko-KR" altLang="en-US" dirty="0" smtClean="0"/>
              <a:t> 파일들로 빠르게 이동</a:t>
            </a:r>
            <a:endParaRPr lang="en-US" altLang="ko-KR" dirty="0" smtClean="0"/>
          </a:p>
          <a:p>
            <a:r>
              <a:rPr lang="en-US" altLang="ko-KR" dirty="0" err="1" smtClean="0"/>
              <a:t>Alt+tab</a:t>
            </a:r>
            <a:r>
              <a:rPr lang="en-US" altLang="ko-KR" dirty="0" smtClean="0"/>
              <a:t>:</a:t>
            </a:r>
            <a:r>
              <a:rPr lang="ko-KR" altLang="en-US" dirty="0" smtClean="0"/>
              <a:t>컴파일 오류가 없음에도 불구하고 빨간 밑 줄이 </a:t>
            </a:r>
            <a:r>
              <a:rPr lang="ko-KR" altLang="en-US" dirty="0" err="1" smtClean="0"/>
              <a:t>쳐졌을때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클래스를 </a:t>
            </a:r>
            <a:r>
              <a:rPr lang="en-US" altLang="ko-KR" dirty="0" smtClean="0"/>
              <a:t>import </a:t>
            </a:r>
            <a:r>
              <a:rPr lang="ko-KR" altLang="en-US" dirty="0" err="1" smtClean="0"/>
              <a:t>해줌으로서</a:t>
            </a:r>
            <a:r>
              <a:rPr lang="ko-KR" altLang="en-US" dirty="0" smtClean="0"/>
              <a:t> 오류를 없앤다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Ctrl+Q</a:t>
            </a:r>
            <a:r>
              <a:rPr lang="en-US" altLang="ko-KR" dirty="0" smtClean="0"/>
              <a:t> : class</a:t>
            </a:r>
            <a:r>
              <a:rPr lang="ko-KR" altLang="en-US" dirty="0" smtClean="0"/>
              <a:t>에 대한 정보를 빠르게 찾아볼수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오른쪽 </a:t>
            </a:r>
            <a:r>
              <a:rPr lang="en-US" altLang="ko-KR" dirty="0" smtClean="0"/>
              <a:t>-&gt;generate : </a:t>
            </a:r>
            <a:r>
              <a:rPr lang="ko-KR" altLang="en-US" dirty="0" smtClean="0"/>
              <a:t>함수의 </a:t>
            </a:r>
            <a:r>
              <a:rPr lang="ko-KR" altLang="en-US" dirty="0" err="1" smtClean="0"/>
              <a:t>오버라이딩을</a:t>
            </a:r>
            <a:r>
              <a:rPr lang="ko-KR" altLang="en-US" dirty="0" smtClean="0"/>
              <a:t> 쉽게 할 수 있도록 해준다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Shift+f10 : </a:t>
            </a:r>
            <a:r>
              <a:rPr lang="ko-KR" altLang="en-US" dirty="0" smtClean="0"/>
              <a:t>컴파일</a:t>
            </a:r>
            <a:endParaRPr lang="ko-KR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기본위젯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1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4319" y="530225"/>
            <a:ext cx="6601400" cy="4187825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85097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컨트롤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(UI </a:t>
            </a:r>
            <a:r>
              <a:rPr lang="ko-KR" altLang="en-US" dirty="0" smtClean="0"/>
              <a:t>구성요소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그룹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뷰들을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grouping</a:t>
            </a:r>
            <a:r>
              <a:rPr lang="ko-KR" altLang="en-US" dirty="0" smtClean="0"/>
              <a:t>한 집합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그룹들 또한 묶어서 </a:t>
            </a:r>
            <a:r>
              <a:rPr lang="ko-KR" altLang="en-US" dirty="0" err="1" smtClean="0"/>
              <a:t>또하나의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그룹으로 </a:t>
            </a:r>
            <a:r>
              <a:rPr lang="ko-KR" altLang="en-US" dirty="0" err="1" smtClean="0"/>
              <a:t>쓸수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Layout_width,Layout_hight</a:t>
            </a:r>
            <a:r>
              <a:rPr lang="en-US" altLang="ko-KR" dirty="0" smtClean="0"/>
              <a:t>:</a:t>
            </a:r>
            <a:r>
              <a:rPr lang="ko-KR" altLang="en-US" dirty="0" smtClean="0"/>
              <a:t>레이아웃의 크기를 결정하기 위한 설정 변수다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-&gt;</a:t>
            </a:r>
            <a:r>
              <a:rPr lang="en-US" altLang="ko-KR" dirty="0" err="1" smtClean="0"/>
              <a:t>match_parent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화면 가득하게 레이아웃의 크기를 잡는다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-&gt;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컨텐트에</a:t>
            </a:r>
            <a:r>
              <a:rPr lang="ko-KR" altLang="en-US" dirty="0" smtClean="0"/>
              <a:t> 따라 레이아웃의 크기가 정해진다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dp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상에서 크기를 나타내는 단위</a:t>
            </a:r>
            <a:r>
              <a:rPr lang="en-US" altLang="ko-KR" dirty="0" smtClean="0"/>
              <a:t>     (</a:t>
            </a:r>
            <a:r>
              <a:rPr lang="ko-KR" altLang="en-US" dirty="0" smtClean="0"/>
              <a:t>해상도에 비례하여 크기를 나타낸다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850976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setContentView</a:t>
            </a:r>
            <a:r>
              <a:rPr lang="en-US" altLang="ko-KR" dirty="0" smtClean="0"/>
              <a:t>():XML </a:t>
            </a:r>
            <a:r>
              <a:rPr lang="ko-KR" altLang="en-US" dirty="0" smtClean="0"/>
              <a:t>레이아웃에 정의된 </a:t>
            </a:r>
            <a:r>
              <a:rPr lang="ko-KR" altLang="en-US" dirty="0" err="1" smtClean="0"/>
              <a:t>뷰들을</a:t>
            </a:r>
            <a:r>
              <a:rPr lang="ko-KR" altLang="en-US" dirty="0" smtClean="0"/>
              <a:t> 메모리 상에 객체화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배경의 디폴트는 흰색 배경이다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ARGB : </a:t>
            </a:r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씌이는</a:t>
            </a:r>
            <a:r>
              <a:rPr lang="ko-KR" altLang="en-US" dirty="0" smtClean="0"/>
              <a:t> 색 표현법</a:t>
            </a:r>
            <a:r>
              <a:rPr lang="en-US" altLang="ko-KR" dirty="0" smtClean="0"/>
              <a:t> </a:t>
            </a:r>
            <a:r>
              <a:rPr lang="en-US" altLang="ko-KR" dirty="0" smtClean="0"/>
              <a:t>       ex)#ff00ff00</a:t>
            </a:r>
            <a:r>
              <a:rPr lang="en-US" altLang="ko-KR" dirty="0" smtClean="0"/>
              <a:t>	</a:t>
            </a:r>
            <a:r>
              <a:rPr lang="en-US" altLang="ko-KR" dirty="0" smtClean="0"/>
              <a:t>					      -&gt;#(</a:t>
            </a:r>
            <a:r>
              <a:rPr lang="ko-KR" altLang="en-US" dirty="0" smtClean="0"/>
              <a:t>투명도</a:t>
            </a:r>
            <a:r>
              <a:rPr lang="en-US" altLang="ko-KR" dirty="0" smtClean="0"/>
              <a:t>)(R)(G)(B)</a:t>
            </a:r>
          </a:p>
          <a:p>
            <a:endParaRPr lang="en-US" altLang="ko-KR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850976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레이아웃의 종류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/>
              <a:t>1)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기본적인 레이아웃 사각형의 영역을 각각의 </a:t>
            </a:r>
            <a:r>
              <a:rPr lang="ko-KR" altLang="en-US" dirty="0" err="1" smtClean="0"/>
              <a:t>뷰마다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r>
              <a:rPr lang="en-US" altLang="ko-KR" dirty="0" smtClean="0"/>
              <a:t>2)</a:t>
            </a:r>
            <a:r>
              <a:rPr lang="ko-KR" altLang="en-US" dirty="0" smtClean="0"/>
              <a:t>상대 레이아웃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상대적인 위치를 이용해 레이아웃을 구성</a:t>
            </a:r>
            <a:endParaRPr lang="en-US" altLang="ko-KR" dirty="0" smtClean="0"/>
          </a:p>
          <a:p>
            <a:r>
              <a:rPr lang="en-US" altLang="ko-KR" dirty="0" smtClean="0"/>
              <a:t>3)</a:t>
            </a:r>
            <a:r>
              <a:rPr lang="ko-KR" altLang="en-US" dirty="0" smtClean="0"/>
              <a:t>프레임 레이아웃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번에 하나의 </a:t>
            </a:r>
            <a:r>
              <a:rPr lang="ko-KR" altLang="en-US" dirty="0" err="1" smtClean="0"/>
              <a:t>뷰만</a:t>
            </a:r>
            <a:r>
              <a:rPr lang="ko-KR" altLang="en-US" dirty="0" smtClean="0"/>
              <a:t> 화면에 보여줍니다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4)</a:t>
            </a:r>
            <a:r>
              <a:rPr lang="ko-KR" altLang="en-US" dirty="0" smtClean="0"/>
              <a:t>테이블 레이아웃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테이블 형식으로 만들어진 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렬</a:t>
            </a:r>
            <a:r>
              <a:rPr lang="ko-KR" altLang="en-US" dirty="0" smtClean="0"/>
              <a:t> 형식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5)</a:t>
            </a:r>
            <a:r>
              <a:rPr lang="ko-KR" altLang="en-US" dirty="0" smtClean="0"/>
              <a:t>절대 레이아웃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좌표값을</a:t>
            </a:r>
            <a:r>
              <a:rPr lang="ko-KR" altLang="en-US" dirty="0" smtClean="0"/>
              <a:t> 직접 지정하는 방법인데 </a:t>
            </a:r>
            <a:r>
              <a:rPr lang="ko-KR" altLang="en-US" dirty="0" err="1" smtClean="0"/>
              <a:t>안드에서</a:t>
            </a:r>
            <a:r>
              <a:rPr lang="ko-KR" altLang="en-US" dirty="0" smtClean="0"/>
              <a:t> 더 이상 지원 </a:t>
            </a:r>
            <a:r>
              <a:rPr lang="en-US" altLang="ko-KR" dirty="0" smtClean="0"/>
              <a:t>x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리니어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레이아웃의 기본적인 요소들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가로 정렬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 : </a:t>
            </a:r>
            <a:r>
              <a:rPr lang="en-US" altLang="ko-KR" dirty="0" err="1" smtClean="0"/>
              <a:t>android:orientation</a:t>
            </a:r>
            <a:r>
              <a:rPr lang="en-US" altLang="ko-KR" dirty="0" smtClean="0"/>
              <a:t>=“vertical”      </a:t>
            </a:r>
            <a:r>
              <a:rPr lang="en-US" altLang="ko-KR" dirty="0" smtClean="0">
                <a:sym typeface="Wingdings" pitchFamily="2" charset="2"/>
              </a:rPr>
              <a:t>      </a:t>
            </a:r>
            <a:r>
              <a:rPr lang="ko-KR" altLang="en-US" dirty="0" smtClean="0">
                <a:sym typeface="Wingdings" pitchFamily="2" charset="2"/>
              </a:rPr>
              <a:t>세로 정렬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(vertical-&gt;horizontal		</a:t>
            </a:r>
            <a:r>
              <a:rPr lang="ko-KR" altLang="en-US" dirty="0" smtClean="0">
                <a:sym typeface="Wingdings" pitchFamily="2" charset="2"/>
              </a:rPr>
              <a:t>세로 </a:t>
            </a:r>
            <a:r>
              <a:rPr lang="en-US" altLang="ko-KR" dirty="0" smtClean="0">
                <a:sym typeface="Wingdings" pitchFamily="2" charset="2"/>
              </a:rPr>
              <a:t>-&gt; </a:t>
            </a:r>
            <a:r>
              <a:rPr lang="ko-KR" altLang="en-US" dirty="0" smtClean="0">
                <a:sym typeface="Wingdings" pitchFamily="2" charset="2"/>
              </a:rPr>
              <a:t>가로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</p:txBody>
      </p:sp>
      <p:pic>
        <p:nvPicPr>
          <p:cNvPr id="4" name="내용 개체 틀 3" descr="linear rayout (코드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90689" y="530225"/>
            <a:ext cx="5008660" cy="4187825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22920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					      </a:t>
            </a:r>
            <a:r>
              <a:rPr lang="ko-KR" altLang="en-US" dirty="0" smtClean="0"/>
              <a:t>가로</a:t>
            </a:r>
            <a:endParaRPr lang="ko-KR" altLang="en-US" dirty="0"/>
          </a:p>
        </p:txBody>
      </p:sp>
      <p:pic>
        <p:nvPicPr>
          <p:cNvPr id="4" name="내용 개체 틀 3" descr="linear rayout (실행화면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548680"/>
            <a:ext cx="2238068" cy="4187825"/>
          </a:xfrm>
        </p:spPr>
      </p:pic>
      <p:pic>
        <p:nvPicPr>
          <p:cNvPr id="7" name="그림 6" descr="linear rayout (실행화면_가로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620688"/>
            <a:ext cx="2044385" cy="3837707"/>
          </a:xfrm>
          <a:prstGeom prst="rect">
            <a:avLst/>
          </a:prstGeom>
        </p:spPr>
      </p:pic>
      <p:pic>
        <p:nvPicPr>
          <p:cNvPr id="8" name="그림 7" descr="linear rayout (실행화면_가로_수정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0152" y="548680"/>
            <a:ext cx="2460745" cy="455397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공간 가중치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공간 가중치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layout_weight</a:t>
            </a:r>
            <a:endParaRPr lang="en-US" altLang="ko-KR" dirty="0"/>
          </a:p>
          <a:p>
            <a:r>
              <a:rPr lang="en-US" altLang="ko-KR" dirty="0" smtClean="0"/>
              <a:t>A (1) : B (2) ____(weight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</a:p>
          <a:p>
            <a:r>
              <a:rPr lang="ko-KR" altLang="en-US" dirty="0" err="1" smtClean="0"/>
              <a:t>일때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곂치는</a:t>
            </a:r>
            <a:r>
              <a:rPr lang="ko-KR" altLang="en-US" dirty="0" smtClean="0"/>
              <a:t> 공간에서 </a:t>
            </a:r>
            <a:r>
              <a:rPr lang="ko-KR" altLang="en-US" dirty="0" err="1" smtClean="0"/>
              <a:t>갖게되는</a:t>
            </a:r>
            <a:r>
              <a:rPr lang="ko-KR" altLang="en-US" dirty="0" smtClean="0"/>
              <a:t> 공간의 비율  </a:t>
            </a:r>
            <a:r>
              <a:rPr lang="en-US" altLang="ko-KR" dirty="0" smtClean="0"/>
              <a:t>-&gt; 2 : 1</a:t>
            </a:r>
            <a:endParaRPr lang="ko-KR" altLang="en-US" dirty="0"/>
          </a:p>
        </p:txBody>
      </p:sp>
      <p:pic>
        <p:nvPicPr>
          <p:cNvPr id="4" name="내용 개체 틀 3" descr="공간 가중치 코드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2411" y="530225"/>
            <a:ext cx="3805216" cy="4187825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공간 가중치의 비율에 따라 색칠된</a:t>
            </a:r>
            <a:r>
              <a:rPr lang="en-US" altLang="ko-KR" dirty="0" smtClean="0"/>
              <a:t>(</a:t>
            </a:r>
            <a:r>
              <a:rPr lang="ko-KR" altLang="en-US" dirty="0" smtClean="0"/>
              <a:t>잉여공간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크기가 달라진다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 descr="공간 가중치 결과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548680"/>
            <a:ext cx="2239769" cy="4187825"/>
          </a:xfrm>
        </p:spPr>
      </p:pic>
      <p:pic>
        <p:nvPicPr>
          <p:cNvPr id="7" name="그림 6" descr="공간가중치 결과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548680"/>
            <a:ext cx="2191682" cy="4131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1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9368" y="530225"/>
            <a:ext cx="7791302" cy="4187825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글자 크기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 </a:t>
            </a:r>
            <a:r>
              <a:rPr lang="en-US" altLang="ko-KR" dirty="0" err="1" smtClean="0"/>
              <a:t>Android:textSize</a:t>
            </a:r>
            <a:r>
              <a:rPr lang="en-US" altLang="ko-KR" dirty="0" smtClean="0"/>
              <a:t>=“50d</a:t>
            </a:r>
            <a:r>
              <a:rPr lang="en-US" altLang="ko-KR" dirty="0" smtClean="0"/>
              <a:t>p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pic>
        <p:nvPicPr>
          <p:cNvPr id="4" name="내용 개체 틀 3" descr="글자크기 코드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0440" y="530225"/>
            <a:ext cx="5389158" cy="4187825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글자크기 결과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4333" y="530225"/>
            <a:ext cx="2241371" cy="4187825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&lt;layout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Match_parent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wrap_content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Match_parent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가득찬</a:t>
            </a:r>
            <a:r>
              <a:rPr lang="ko-KR" altLang="en-US" dirty="0" smtClean="0"/>
              <a:t> 화면전체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Layout_width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폭 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layout_height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뷰 크기_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268760"/>
            <a:ext cx="4896544" cy="2193244"/>
          </a:xfrm>
        </p:spPr>
      </p:pic>
      <p:pic>
        <p:nvPicPr>
          <p:cNvPr id="7" name="그림 6" descr="뷰 크기_실행화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692696"/>
            <a:ext cx="2202643" cy="412573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여유공간 설정하기</a:t>
            </a:r>
            <a:r>
              <a:rPr lang="en-US" altLang="ko-KR" dirty="0" smtClean="0"/>
              <a:t>&gt;</a:t>
            </a:r>
          </a:p>
          <a:p>
            <a:r>
              <a:rPr lang="en-US" altLang="ko-KR" dirty="0" err="1" smtClean="0"/>
              <a:t>padding,margin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 </a:t>
            </a:r>
            <a:r>
              <a:rPr lang="en-US" altLang="ko-KR" dirty="0" err="1" smtClean="0"/>
              <a:t>andriod:padding</a:t>
            </a:r>
            <a:r>
              <a:rPr lang="en-US" altLang="ko-KR" dirty="0" smtClean="0"/>
              <a:t> = “10dp”</a:t>
            </a:r>
          </a:p>
          <a:p>
            <a:endParaRPr lang="en-US" altLang="ko-KR" dirty="0"/>
          </a:p>
          <a:p>
            <a:r>
              <a:rPr lang="en-US" altLang="ko-KR" dirty="0" smtClean="0"/>
              <a:t>Padding :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안에서의 여유공간</a:t>
            </a:r>
            <a:endParaRPr lang="en-US" altLang="ko-KR" dirty="0" smtClean="0"/>
          </a:p>
          <a:p>
            <a:r>
              <a:rPr lang="en-US" altLang="ko-KR" dirty="0" smtClean="0"/>
              <a:t>Margin :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밖에서의 여유공간</a:t>
            </a:r>
            <a:endParaRPr lang="ko-KR" altLang="en-US" dirty="0"/>
          </a:p>
        </p:txBody>
      </p:sp>
      <p:pic>
        <p:nvPicPr>
          <p:cNvPr id="4" name="내용 개체 틀 3" descr="여유공간 코드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97389" y="551317"/>
            <a:ext cx="4595259" cy="4145640"/>
          </a:xfr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네모친</a:t>
            </a:r>
            <a:r>
              <a:rPr lang="ko-KR" altLang="en-US" dirty="0" smtClean="0"/>
              <a:t> 공간이 원래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차지하는 공간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그러나 여유공간이 커짐에 따라 색칠된 공간이 늘어났다</a:t>
            </a:r>
            <a:r>
              <a:rPr lang="en-US" altLang="ko-KR" dirty="0" smtClean="0"/>
              <a:t>(background</a:t>
            </a:r>
            <a:r>
              <a:rPr lang="ko-KR" altLang="en-US" dirty="0" smtClean="0"/>
              <a:t>에 색을 입혀 공간 표시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 descr="여유공간 화면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620688"/>
            <a:ext cx="2236791" cy="4187825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,gravity&gt;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949280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Ex) </a:t>
            </a:r>
            <a:r>
              <a:rPr lang="en-US" altLang="ko-KR" dirty="0" err="1" smtClean="0"/>
              <a:t>android:layout_gravity</a:t>
            </a:r>
            <a:r>
              <a:rPr lang="en-US" altLang="ko-KR" dirty="0" smtClean="0"/>
              <a:t>=“left”</a:t>
            </a:r>
            <a:endParaRPr lang="ko-KR" altLang="en-US" dirty="0"/>
          </a:p>
        </p:txBody>
      </p:sp>
      <p:pic>
        <p:nvPicPr>
          <p:cNvPr id="4" name="내용 개체 틀 3" descr="정렬 방식 (실행화면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548680"/>
            <a:ext cx="2214478" cy="4187825"/>
          </a:xfrm>
        </p:spPr>
      </p:pic>
      <p:pic>
        <p:nvPicPr>
          <p:cNvPr id="7" name="그림 6" descr="정렬 방식 (코드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476672"/>
            <a:ext cx="5376935" cy="5206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에뮬레이터 설치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 </a:t>
            </a:r>
            <a:r>
              <a:rPr lang="ko-KR" altLang="en-US" dirty="0" smtClean="0"/>
              <a:t>버전의 </a:t>
            </a:r>
            <a:r>
              <a:rPr lang="en-US" altLang="ko-KR" dirty="0" smtClean="0"/>
              <a:t>layout gravity</a:t>
            </a:r>
            <a:endParaRPr lang="ko-KR" altLang="en-US" dirty="0"/>
          </a:p>
        </p:txBody>
      </p:sp>
      <p:pic>
        <p:nvPicPr>
          <p:cNvPr id="4" name="내용 개체 틀 3" descr="텍스트 정렬 (실행화면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548680"/>
            <a:ext cx="2224015" cy="4187825"/>
          </a:xfrm>
        </p:spPr>
      </p:pic>
      <p:pic>
        <p:nvPicPr>
          <p:cNvPr id="7" name="그림 6" descr="텍스트 정렬 (코드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548680"/>
            <a:ext cx="4892464" cy="454191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60" y="522920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gravity:layout_gravity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와는 조금 다르다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gravity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layout 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</a:t>
            </a:r>
            <a:r>
              <a:rPr lang="ko-KR" altLang="en-US" dirty="0" smtClean="0"/>
              <a:t>안에서의 공간을 기준으로 </a:t>
            </a:r>
            <a:r>
              <a:rPr lang="en-US" altLang="ko-KR" dirty="0" smtClean="0"/>
              <a:t>text</a:t>
            </a:r>
            <a:r>
              <a:rPr lang="ko-KR" altLang="en-US" dirty="0"/>
              <a:t>를</a:t>
            </a:r>
            <a:r>
              <a:rPr lang="ko-KR" altLang="en-US" dirty="0" smtClean="0"/>
              <a:t> 정렬하지만 </a:t>
            </a:r>
            <a:r>
              <a:rPr lang="en-US" altLang="ko-KR" dirty="0" err="1" smtClean="0"/>
              <a:t>layout_gravity</a:t>
            </a:r>
            <a:r>
              <a:rPr lang="ko-KR" altLang="en-US" dirty="0" smtClean="0"/>
              <a:t>는 전체 화면을 기준으로  뷰를 정렬한다</a:t>
            </a:r>
            <a:endParaRPr lang="ko-KR" altLang="en-US" dirty="0"/>
          </a:p>
        </p:txBody>
      </p:sp>
      <p:pic>
        <p:nvPicPr>
          <p:cNvPr id="4" name="내용 개체 틀 3" descr="텍스트정렬2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31840" y="548680"/>
            <a:ext cx="5304578" cy="4187825"/>
          </a:xfrm>
        </p:spPr>
      </p:pic>
      <p:pic>
        <p:nvPicPr>
          <p:cNvPr id="7" name="그림 6" descr="텍스트정령 1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60648"/>
            <a:ext cx="2540614" cy="474284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레이아웃들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레이아웃 종류에 따른 레이아웃 명령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상대 레이아웃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-&gt;</a:t>
            </a:r>
            <a:r>
              <a:rPr lang="ko-KR" altLang="en-US" dirty="0" smtClean="0"/>
              <a:t>첫 실습을 상대 레이아웃 모델로 했기에 생략</a:t>
            </a:r>
            <a:endParaRPr lang="en-US" altLang="ko-KR" dirty="0" smtClean="0"/>
          </a:p>
          <a:p>
            <a:r>
              <a:rPr lang="ko-KR" altLang="en-US" dirty="0" smtClean="0"/>
              <a:t>자세한 명령어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책</a:t>
            </a:r>
            <a:r>
              <a:rPr lang="en-US" altLang="ko-KR" dirty="0" smtClean="0"/>
              <a:t>185)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9144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테이블 레이아웃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TableRow</a:t>
            </a:r>
            <a:r>
              <a:rPr lang="ko-KR" altLang="en-US" dirty="0" smtClean="0"/>
              <a:t>의 수</a:t>
            </a:r>
            <a:r>
              <a:rPr lang="en-US" altLang="ko-KR" dirty="0" smtClean="0"/>
              <a:t> = </a:t>
            </a:r>
            <a:r>
              <a:rPr lang="ko-KR" altLang="en-US" dirty="0" smtClean="0"/>
              <a:t>행의 수</a:t>
            </a:r>
            <a:endParaRPr lang="en-US" altLang="ko-KR" dirty="0" smtClean="0"/>
          </a:p>
          <a:p>
            <a:r>
              <a:rPr lang="en-US" altLang="ko-KR" dirty="0" err="1" smtClean="0"/>
              <a:t>TableRow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존재하는 </a:t>
            </a:r>
            <a:r>
              <a:rPr lang="ko-KR" altLang="en-US" dirty="0" err="1" smtClean="0"/>
              <a:t>위젯의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열의 수</a:t>
            </a:r>
            <a:endParaRPr lang="ko-KR" altLang="en-US" dirty="0"/>
          </a:p>
        </p:txBody>
      </p:sp>
      <p:pic>
        <p:nvPicPr>
          <p:cNvPr id="4" name="내용 개체 틀 3" descr="table lay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9614" y="530225"/>
            <a:ext cx="5230810" cy="4187825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table layer ou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72839" y="530225"/>
            <a:ext cx="2244359" cy="4187825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13681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스크롤뷰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Mfc,java</a:t>
            </a:r>
            <a:r>
              <a:rPr lang="ko-KR" altLang="en-US" dirty="0" smtClean="0"/>
              <a:t>와 달리 일일이 스크롤 바와 연동시키지 않아도 스크롤 뷰 안에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넣는 것으로 스크롤이 작동한다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4437112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코드의 일부</a:t>
            </a:r>
            <a:r>
              <a:rPr lang="en-US" altLang="ko-KR" dirty="0" smtClean="0"/>
              <a:t>-</a:t>
            </a:r>
          </a:p>
          <a:p>
            <a:r>
              <a:rPr lang="en-US" altLang="ko-KR" dirty="0" err="1" smtClean="0"/>
              <a:t>ImageView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hroizontalScrollView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넣어 이미지가 클 경우 자동으로 스크롤 을 이용할 수 있게 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자세한 코드는 </a:t>
            </a:r>
            <a:r>
              <a:rPr lang="ko-KR" altLang="en-US" dirty="0" err="1" smtClean="0"/>
              <a:t>다음장에서</a:t>
            </a:r>
            <a:r>
              <a:rPr lang="ko-KR" altLang="en-US" dirty="0" smtClean="0"/>
              <a:t> 이미지 리소스 관리와 함께 </a:t>
            </a:r>
            <a:r>
              <a:rPr lang="ko-KR" altLang="en-US" dirty="0" err="1" smtClean="0"/>
              <a:t>다루도록하자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책</a:t>
            </a:r>
            <a:r>
              <a:rPr lang="en-US" altLang="ko-KR" dirty="0" smtClean="0"/>
              <a:t>191,192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를 사용해 </a:t>
            </a:r>
            <a:r>
              <a:rPr lang="en-US" altLang="ko-KR" dirty="0" err="1" smtClean="0"/>
              <a:t>main_activity</a:t>
            </a:r>
            <a:r>
              <a:rPr lang="ko-KR" altLang="en-US" dirty="0" smtClean="0"/>
              <a:t>에서 이미지를 불러오는 방법이 기술 되어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 descr="scrol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15425" y="962833"/>
            <a:ext cx="5159187" cy="3322608"/>
          </a:xfr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1700808"/>
            <a:ext cx="7772400" cy="17281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프레</a:t>
            </a:r>
            <a:r>
              <a:rPr lang="ko-KR" altLang="en-US" dirty="0" smtClean="0"/>
              <a:t>임</a:t>
            </a:r>
            <a:r>
              <a:rPr lang="ko-KR" altLang="en-US" dirty="0" smtClean="0"/>
              <a:t> 레이아웃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가장 간단하고 기본적인 레이아웃</a:t>
            </a:r>
            <a:endParaRPr lang="en-US" altLang="ko-KR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앱에서는</a:t>
            </a:r>
            <a:r>
              <a:rPr lang="ko-KR" altLang="en-US" dirty="0" smtClean="0"/>
              <a:t> 중첩하여 사용하게 됨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043608" y="5229200"/>
            <a:ext cx="7772400" cy="1828800"/>
          </a:xfr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2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3238" y="1030175"/>
            <a:ext cx="8183562" cy="3187925"/>
          </a:xfr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50131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Text View </a:t>
            </a:r>
            <a:r>
              <a:rPr lang="ko-KR" altLang="en-US" dirty="0" smtClean="0"/>
              <a:t>이외의 공간을 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체워보자</a:t>
            </a:r>
            <a:endParaRPr lang="ko-KR" altLang="en-US" dirty="0"/>
          </a:p>
        </p:txBody>
      </p:sp>
      <p:pic>
        <p:nvPicPr>
          <p:cNvPr id="4" name="내용 개체 틀 3" descr="fra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1547" y="1092384"/>
            <a:ext cx="5806944" cy="306350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frame ou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19872" y="836712"/>
            <a:ext cx="2213915" cy="4187825"/>
          </a:xfr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개선점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정렬할때</a:t>
            </a:r>
            <a:r>
              <a:rPr lang="ko-KR" altLang="en-US" dirty="0" smtClean="0"/>
              <a:t> 좌우 상하를 다 맞추는 법       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wrap_content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일때</a:t>
            </a:r>
            <a:r>
              <a:rPr lang="en-US" altLang="ko-KR" dirty="0" smtClean="0"/>
              <a:t>, margin, </a:t>
            </a:r>
            <a:r>
              <a:rPr lang="en-US" altLang="ko-KR" dirty="0" err="1" smtClean="0"/>
              <a:t>pedding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사용하지 않고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 불러와서 실습 해보기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과제 </a:t>
            </a:r>
            <a:r>
              <a:rPr lang="en-US" altLang="ko-KR" dirty="0" smtClean="0"/>
              <a:t>211page </a:t>
            </a:r>
            <a:r>
              <a:rPr lang="ko-KR" altLang="en-US" dirty="0" smtClean="0"/>
              <a:t>도전 해보기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양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모양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모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163</TotalTime>
  <Words>742</Words>
  <Application>Microsoft Office PowerPoint</Application>
  <PresentationFormat>화면 슬라이드 쇼(4:3)</PresentationFormat>
  <Paragraphs>106</Paragraphs>
  <Slides>92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3" baseType="lpstr">
      <vt:lpstr>모양</vt:lpstr>
      <vt:lpstr>안드로이드 앱 개발</vt:lpstr>
      <vt:lpstr>[프로젝트 생성]</vt:lpstr>
      <vt:lpstr>슬라이드 3</vt:lpstr>
      <vt:lpstr>슬라이드 4</vt:lpstr>
      <vt:lpstr>슬라이드 5</vt:lpstr>
      <vt:lpstr>슬라이드 6</vt:lpstr>
      <vt:lpstr>슬라이드 7</vt:lpstr>
      <vt:lpstr>[에뮬레이터 설치]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[텍스트 출력]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[버튼에 기능 추가하기]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[새로운 page(activity)]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[다른 종류의 프로젝트 생성]</vt:lpstr>
      <vt:lpstr>[안드로이드]</vt:lpstr>
      <vt:lpstr>[안드로이드 스튜디오]</vt:lpstr>
      <vt:lpstr>슬라이드 56</vt:lpstr>
      <vt:lpstr>슬라이드 57</vt:lpstr>
      <vt:lpstr>슬라이드 58</vt:lpstr>
      <vt:lpstr>[기본위젯 레이아웃]</vt:lpstr>
      <vt:lpstr>슬라이드 60</vt:lpstr>
      <vt:lpstr>슬라이드 61</vt:lpstr>
      <vt:lpstr>슬라이드 62</vt:lpstr>
      <vt:lpstr>[리니어 레이아웃]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[레이아웃들]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앱 개발</dc:title>
  <dc:creator>LEe_SunJun</dc:creator>
  <cp:lastModifiedBy>LEe_SunJun</cp:lastModifiedBy>
  <cp:revision>21</cp:revision>
  <dcterms:created xsi:type="dcterms:W3CDTF">2017-03-15T20:14:54Z</dcterms:created>
  <dcterms:modified xsi:type="dcterms:W3CDTF">2017-03-15T22:58:29Z</dcterms:modified>
</cp:coreProperties>
</file>